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70" r:id="rId5"/>
    <p:sldId id="271" r:id="rId6"/>
    <p:sldId id="272" r:id="rId7"/>
    <p:sldId id="260" r:id="rId8"/>
    <p:sldId id="258" r:id="rId9"/>
    <p:sldId id="261" r:id="rId10"/>
    <p:sldId id="263" r:id="rId11"/>
    <p:sldId id="264" r:id="rId12"/>
    <p:sldId id="262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6703" autoAdjust="0"/>
  </p:normalViewPr>
  <p:slideViewPr>
    <p:cSldViewPr>
      <p:cViewPr>
        <p:scale>
          <a:sx n="44" d="100"/>
          <a:sy n="44" d="100"/>
        </p:scale>
        <p:origin x="-20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BD0C-282D-43B6-8876-DCB2F04060EE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E139-0C45-48B3-9C0C-1B84AAE807B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zcela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jiste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zda za určitych okolnosti nemůže dochazet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ke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vzdušnemu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přenosu.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Vysledky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studii jsou rozporne, virova RNA byla ve zdravotnickych zařizenich v některych studiich detekovana ve vzduchu, ale jeji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bylo extremně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nizke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virus se nepodařilo vykultivovat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Přenos mlékem mateřským nebyl prokázán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Vertikální přenos asi možný je, raritně; u těhotných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zvyšuje rizika: vyšší riziko potřeby intenzivní péče, předčasné porody a četnost provedení císařského řezu byly ve většině studií vyšší u COVID+ než u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neCOVID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možná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představa, že sekcí u pac. ve 3.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trimstru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výrazně ulevíme těhotné s těžkým průběhem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což se ale neprokázalo..)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dostupnych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limitovanychdat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pacientek s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‑19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vyšši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riziko potratu. 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Laboratorní experimenty na zvířatech naznačují, že vyšší infekční dávka koreluje s vyšší virovou náloži v dýchacích cestách a těžším průběhem infekce</a:t>
            </a:r>
            <a:endParaRPr lang="cs-CZ" dirty="0" smtClean="0"/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Objevily se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nazory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může platit i u lidi a že nizka infekčni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davka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vede k pouze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mirnemu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průběhu onemocněni a takto lze navodit imunitu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společnosti.8 Dramaticke šiřeni infekce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poslednich tydnech na cele severni polokouli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však tyto předpoklady zpochybňuje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pacientů mladšich 50 let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nepřesahuje letalita onemocněni 1 %, ve věku 50–60 je již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třikrat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vyšši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pohybuje 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kolem 1–1,5 %, ve věku 60–70 let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 3–4 % a ve věku nad 70 let dosahuje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 8–15 %.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exogenních (mikroorganismy) a endogenních (IL-1, IL-6, TNF</a:t>
            </a:r>
            <a:r>
              <a:rPr lang="el-GR" dirty="0" smtClean="0"/>
              <a:t>α</a:t>
            </a:r>
            <a:r>
              <a:rPr lang="cs-CZ" dirty="0" smtClean="0"/>
              <a:t>)</a:t>
            </a:r>
            <a:r>
              <a:rPr lang="cs-CZ" baseline="0" dirty="0" smtClean="0"/>
              <a:t> pyrogenů s organum </a:t>
            </a:r>
            <a:r>
              <a:rPr lang="cs-CZ" baseline="0" dirty="0" err="1" smtClean="0"/>
              <a:t>vasculosum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lamina </a:t>
            </a:r>
            <a:r>
              <a:rPr lang="cs-CZ" baseline="0" dirty="0" err="1" smtClean="0"/>
              <a:t>terminalis</a:t>
            </a:r>
            <a:endParaRPr lang="cs-CZ" baseline="0" dirty="0" smtClean="0"/>
          </a:p>
          <a:p>
            <a:pPr>
              <a:buNone/>
            </a:pPr>
            <a:r>
              <a:rPr lang="cs-CZ" baseline="0" dirty="0" smtClean="0"/>
              <a:t>exogenní pyrogeny stimulují produkci </a:t>
            </a:r>
            <a:r>
              <a:rPr lang="cs-CZ" baseline="0" dirty="0" err="1" smtClean="0"/>
              <a:t>cytokinů</a:t>
            </a:r>
            <a:r>
              <a:rPr lang="cs-CZ" baseline="0" dirty="0" smtClean="0"/>
              <a:t> nebo působí přímo na OVLT</a:t>
            </a:r>
          </a:p>
          <a:p>
            <a:pPr>
              <a:buNone/>
            </a:pPr>
            <a:r>
              <a:rPr lang="cs-CZ" baseline="0" dirty="0" smtClean="0"/>
              <a:t>OVLT je </a:t>
            </a:r>
            <a:r>
              <a:rPr lang="cs-CZ" baseline="0" dirty="0" err="1" smtClean="0"/>
              <a:t>cirkumventrikulární</a:t>
            </a:r>
            <a:r>
              <a:rPr lang="cs-CZ" baseline="0" dirty="0" smtClean="0"/>
              <a:t> orgán v optickém výběžku </a:t>
            </a:r>
            <a:r>
              <a:rPr lang="cs-CZ" baseline="0" dirty="0" err="1" smtClean="0"/>
              <a:t>anteroventrálního</a:t>
            </a:r>
            <a:r>
              <a:rPr lang="cs-CZ" baseline="0" dirty="0" smtClean="0"/>
              <a:t> konce 3. komory v předním hypotalamu</a:t>
            </a:r>
          </a:p>
          <a:p>
            <a:r>
              <a:rPr lang="cs-CZ" baseline="0" dirty="0" smtClean="0"/>
              <a:t>je vysoce </a:t>
            </a:r>
            <a:r>
              <a:rPr lang="cs-CZ" baseline="0" dirty="0" err="1" smtClean="0"/>
              <a:t>vaskularizovaný</a:t>
            </a:r>
            <a:r>
              <a:rPr lang="cs-CZ" baseline="0" dirty="0" smtClean="0"/>
              <a:t>, mimo hematoencefalickou bariéru</a:t>
            </a:r>
          </a:p>
          <a:p>
            <a:r>
              <a:rPr lang="cs-CZ" dirty="0" smtClean="0"/>
              <a:t>jeho stimulace vede ke</a:t>
            </a:r>
            <a:r>
              <a:rPr lang="cs-CZ" baseline="0" dirty="0" smtClean="0"/>
              <a:t> zvýšené produkci </a:t>
            </a:r>
            <a:r>
              <a:rPr lang="cs-CZ" baseline="0" dirty="0" err="1" smtClean="0"/>
              <a:t>prostanoidů</a:t>
            </a:r>
            <a:r>
              <a:rPr lang="cs-CZ" baseline="0" dirty="0" smtClean="0"/>
              <a:t> (PGE</a:t>
            </a:r>
            <a:r>
              <a:rPr lang="cs-CZ" baseline="-25000" dirty="0" smtClean="0"/>
              <a:t>2</a:t>
            </a:r>
            <a:r>
              <a:rPr lang="cs-CZ" baseline="0" dirty="0" smtClean="0"/>
              <a:t>), které v </a:t>
            </a:r>
            <a:r>
              <a:rPr lang="cs-CZ" baseline="0" dirty="0" err="1" smtClean="0"/>
              <a:t>preoptickém</a:t>
            </a:r>
            <a:r>
              <a:rPr lang="cs-CZ" baseline="0" dirty="0" smtClean="0"/>
              <a:t> jádře hypotalamu snižují rychlost výbojů neuronů citlivých na teplo, tím se zvyšuje tělesná teplota.</a:t>
            </a:r>
          </a:p>
          <a:p>
            <a:r>
              <a:rPr lang="cs-CZ" baseline="0" dirty="0" err="1" smtClean="0"/>
              <a:t>ceramid</a:t>
            </a:r>
            <a:r>
              <a:rPr lang="cs-CZ" baseline="0" dirty="0" smtClean="0"/>
              <a:t> je možná 2. poslem </a:t>
            </a:r>
            <a:r>
              <a:rPr lang="cs-CZ" baseline="0" dirty="0" err="1" smtClean="0"/>
              <a:t>nezývislým</a:t>
            </a:r>
            <a:r>
              <a:rPr lang="cs-CZ" baseline="0" dirty="0" smtClean="0"/>
              <a:t> na PGE</a:t>
            </a:r>
            <a:r>
              <a:rPr lang="cs-CZ" baseline="-25000" dirty="0" smtClean="0"/>
              <a:t>2</a:t>
            </a:r>
            <a:r>
              <a:rPr lang="cs-CZ" baseline="0" dirty="0" smtClean="0"/>
              <a:t> – v časných fázích vyvolání horečky</a:t>
            </a:r>
          </a:p>
          <a:p>
            <a:r>
              <a:rPr lang="cs-CZ" baseline="0" dirty="0" smtClean="0"/>
              <a:t>LPS (</a:t>
            </a:r>
            <a:r>
              <a:rPr lang="cs-CZ" baseline="0" dirty="0" err="1" smtClean="0"/>
              <a:t>lipopolysacharid</a:t>
            </a:r>
            <a:r>
              <a:rPr lang="cs-CZ" baseline="0" dirty="0" smtClean="0"/>
              <a:t>) G- bakterií stimuluje periferní produkci PGE2</a:t>
            </a:r>
          </a:p>
          <a:p>
            <a:r>
              <a:rPr lang="cs-CZ" baseline="0" dirty="0" smtClean="0"/>
              <a:t>horečka se patrně vyvolá i přes </a:t>
            </a:r>
            <a:r>
              <a:rPr lang="cs-CZ" baseline="0" dirty="0" err="1" smtClean="0"/>
              <a:t>toll</a:t>
            </a:r>
            <a:r>
              <a:rPr lang="cs-CZ" baseline="0" dirty="0" smtClean="0"/>
              <a:t>-</a:t>
            </a:r>
            <a:r>
              <a:rPr lang="cs-CZ" baseline="0" dirty="0" err="1" smtClean="0"/>
              <a:t>like</a:t>
            </a:r>
            <a:r>
              <a:rPr lang="cs-CZ" baseline="0" dirty="0" smtClean="0"/>
              <a:t> receptorovou kaskádu (nezávisle na </a:t>
            </a:r>
            <a:r>
              <a:rPr lang="cs-CZ" baseline="0" dirty="0" err="1" smtClean="0"/>
              <a:t>cytokinech</a:t>
            </a:r>
            <a:r>
              <a:rPr lang="cs-CZ" baseline="0" dirty="0" smtClean="0"/>
              <a:t>)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 smtClean="0"/>
              <a:t>suchý dráždivý kašel </a:t>
            </a:r>
            <a:r>
              <a:rPr lang="cs-CZ" dirty="0" smtClean="0"/>
              <a:t>(50 %)</a:t>
            </a:r>
            <a:r>
              <a:rPr lang="cs-CZ" u="sng" dirty="0" smtClean="0"/>
              <a:t>, horečka</a:t>
            </a:r>
            <a:r>
              <a:rPr lang="cs-CZ" dirty="0" smtClean="0"/>
              <a:t> (43 %)</a:t>
            </a:r>
            <a:r>
              <a:rPr lang="cs-CZ" u="sng" dirty="0" smtClean="0"/>
              <a:t>, bolesti svalů (36 %), bolesti hlavy (34 %), dušnost (29 %)</a:t>
            </a:r>
          </a:p>
          <a:p>
            <a:r>
              <a:rPr lang="cs-CZ" dirty="0" smtClean="0"/>
              <a:t>bolest v krku (20%), </a:t>
            </a:r>
            <a:r>
              <a:rPr lang="cs-CZ" dirty="0" err="1" smtClean="0"/>
              <a:t>dysguezie</a:t>
            </a:r>
            <a:r>
              <a:rPr lang="cs-CZ" dirty="0" smtClean="0"/>
              <a:t>/anosmie (8%), rýma (6%)</a:t>
            </a:r>
          </a:p>
          <a:p>
            <a:r>
              <a:rPr lang="cs-CZ" dirty="0" smtClean="0"/>
              <a:t> průjem (19 %), nevolnost (12 %). Dyspeptické potíže u části pacientků jsou dominující příznak</a:t>
            </a:r>
          </a:p>
          <a:p>
            <a:r>
              <a:rPr lang="cs-CZ" dirty="0" smtClean="0"/>
              <a:t>kožní projevy</a:t>
            </a:r>
            <a:r>
              <a:rPr lang="cs-CZ" baseline="0" dirty="0" smtClean="0"/>
              <a:t> se zatím vždy vyskytovaly souběžně i jinými projevy onemocnění, může až u 20 % pac.</a:t>
            </a:r>
          </a:p>
          <a:p>
            <a:endParaRPr lang="cs-CZ" baseline="0" dirty="0" smtClean="0"/>
          </a:p>
          <a:p>
            <a:r>
              <a:rPr lang="cs-CZ" baseline="0" dirty="0" smtClean="0"/>
              <a:t>významné rozdíly v klinických projevech nákazy </a:t>
            </a:r>
            <a:r>
              <a:rPr lang="cs-CZ" baseline="0" dirty="0" err="1" smtClean="0"/>
              <a:t>covid</a:t>
            </a:r>
            <a:r>
              <a:rPr lang="cs-CZ" baseline="0" dirty="0" smtClean="0"/>
              <a:t>‑19 mezi jednotlivými věkovými skupinami pacientů. Výskyt symptomů odpovídajících postižení horních cest dýchacích (včetně rýmy, nazální kongesce, bolestí v krku, anosmie a </a:t>
            </a:r>
            <a:r>
              <a:rPr lang="cs-CZ" baseline="0" dirty="0" err="1" smtClean="0"/>
              <a:t>dysgeusie</a:t>
            </a:r>
            <a:r>
              <a:rPr lang="cs-CZ" baseline="0" dirty="0" smtClean="0"/>
              <a:t>) byl vyšší u mladších pacientů, zatímco ve starším věku dominovaly zejména nespecifické celkové symptomy, jako  horečka, malátnost a nechutenství. Rýma a anosmie byly častější u žen, zatímco kašel a horečka u mužů. </a:t>
            </a:r>
          </a:p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Asymptomatický</a:t>
            </a:r>
            <a:r>
              <a:rPr lang="cs-CZ" baseline="0" dirty="0" smtClean="0"/>
              <a:t> průběh se odhaduje, ž</a:t>
            </a:r>
            <a:r>
              <a:rPr lang="cs-CZ" dirty="0" smtClean="0"/>
              <a:t>e může dosahovat až 30–45 %.</a:t>
            </a:r>
            <a:r>
              <a:rPr lang="cs-CZ" baseline="0" dirty="0" smtClean="0"/>
              <a:t> </a:t>
            </a:r>
            <a:r>
              <a:rPr lang="cs-CZ" dirty="0" smtClean="0"/>
              <a:t>Avšak i u pacientů se zcela asymptomatickým průběhem </a:t>
            </a:r>
            <a:r>
              <a:rPr lang="cs-CZ" dirty="0" err="1" smtClean="0"/>
              <a:t>covid</a:t>
            </a:r>
            <a:r>
              <a:rPr lang="cs-CZ" dirty="0" smtClean="0"/>
              <a:t>‑19 může dojít k rozvoji zánětlivých změn v plicním parenchymu, které jsou prokazatelné při CT vyšetření. Zatím nemáme k dispozici dostatek dat k posouzení, zda tyto </a:t>
            </a:r>
            <a:r>
              <a:rPr lang="cs-CZ" dirty="0" err="1" smtClean="0"/>
              <a:t>subklinické</a:t>
            </a:r>
            <a:r>
              <a:rPr lang="cs-CZ" dirty="0" smtClean="0"/>
              <a:t> změny představují riziko dlouhodobých následků po prodělaném onemocnění </a:t>
            </a:r>
            <a:r>
              <a:rPr lang="cs-CZ" dirty="0" err="1" smtClean="0"/>
              <a:t>covid</a:t>
            </a:r>
            <a:r>
              <a:rPr lang="cs-CZ" dirty="0" smtClean="0"/>
              <a:t>‑19</a:t>
            </a:r>
          </a:p>
          <a:p>
            <a:endParaRPr lang="cs-CZ" dirty="0" smtClean="0"/>
          </a:p>
          <a:p>
            <a:r>
              <a:rPr lang="cs-CZ" dirty="0" smtClean="0"/>
              <a:t>Mírný průběh má asi 80% symptomatických pacientů</a:t>
            </a:r>
          </a:p>
          <a:p>
            <a:r>
              <a:rPr lang="cs-CZ" dirty="0" smtClean="0"/>
              <a:t>Tito pacienti mohou být zpravidla léčeni ambulantně a nejsou indikováni k podávání žádného z experimentálních </a:t>
            </a:r>
            <a:r>
              <a:rPr lang="cs-CZ" dirty="0" err="1" smtClean="0"/>
              <a:t>virostatických</a:t>
            </a:r>
            <a:r>
              <a:rPr lang="cs-CZ" dirty="0" smtClean="0"/>
              <a:t> či </a:t>
            </a:r>
            <a:r>
              <a:rPr lang="cs-CZ" dirty="0" err="1" smtClean="0"/>
              <a:t>imunomodulačních</a:t>
            </a:r>
            <a:r>
              <a:rPr lang="cs-CZ" dirty="0" smtClean="0"/>
              <a:t> léků. Výjimku tvoří pacienti staršího věku či osoby s rizikovými </a:t>
            </a:r>
            <a:r>
              <a:rPr lang="cs-CZ" dirty="0" err="1" smtClean="0"/>
              <a:t>komorbiditami</a:t>
            </a:r>
            <a:r>
              <a:rPr lang="cs-CZ" dirty="0" smtClean="0"/>
              <a:t> </a:t>
            </a:r>
          </a:p>
          <a:p>
            <a:r>
              <a:rPr lang="cs-CZ" dirty="0" smtClean="0"/>
              <a:t>Délka trvání obtíží u mírného průběhu onemocnění bývá v průměru kolem dvou týdnů. Avšak některé individuální symptomy, včetně kašle, únavy, pocitu zhoršeného dýchání či bolestí hlavy či kloubů mohou přetrvávat i po dobu několika týdnu po odeznění akutní fáze nákazy. Přetrvávání horečky po dobu delší</a:t>
            </a:r>
          </a:p>
          <a:p>
            <a:r>
              <a:rPr lang="cs-CZ" dirty="0" smtClean="0"/>
              <a:t>než týden není obvyklé a může být známkou progrese onemocnění</a:t>
            </a:r>
          </a:p>
          <a:p>
            <a:endParaRPr lang="cs-CZ" dirty="0" smtClean="0"/>
          </a:p>
          <a:p>
            <a:r>
              <a:rPr lang="cs-CZ" dirty="0" smtClean="0"/>
              <a:t>Středně závažný průběh </a:t>
            </a:r>
            <a:r>
              <a:rPr lang="cs-CZ" dirty="0" err="1" smtClean="0"/>
              <a:t>covid</a:t>
            </a:r>
            <a:r>
              <a:rPr lang="cs-CZ" dirty="0" smtClean="0"/>
              <a:t>‑19 je definován radiologickým průkazem </a:t>
            </a:r>
            <a:r>
              <a:rPr lang="cs-CZ" dirty="0" err="1" smtClean="0"/>
              <a:t>infiltrativních</a:t>
            </a:r>
            <a:r>
              <a:rPr lang="cs-CZ" dirty="0" smtClean="0"/>
              <a:t> změn v plicním parenchymu či mírnou hypoxií, přičemž za hranici saturace hemoglobinu kyslíkem je podle různých doporučených postupů považováno 92–94 % na atmosférickém vzduchu, případně na minimální </a:t>
            </a:r>
            <a:r>
              <a:rPr lang="cs-CZ" dirty="0" err="1" smtClean="0"/>
              <a:t>oxygenoterapii</a:t>
            </a:r>
            <a:r>
              <a:rPr lang="cs-CZ" dirty="0" smtClean="0"/>
              <a:t> kyslíkovými brýlemi s průtokem do 4 l/min.</a:t>
            </a:r>
          </a:p>
          <a:p>
            <a:r>
              <a:rPr lang="cs-CZ" dirty="0" smtClean="0"/>
              <a:t>Je kardiopulmonálně</a:t>
            </a:r>
            <a:r>
              <a:rPr lang="cs-CZ" baseline="0" dirty="0" smtClean="0"/>
              <a:t> kompenzovaný</a:t>
            </a:r>
          </a:p>
          <a:p>
            <a:r>
              <a:rPr lang="cs-CZ" dirty="0" smtClean="0"/>
              <a:t>Je</a:t>
            </a:r>
            <a:r>
              <a:rPr lang="cs-CZ" baseline="0" dirty="0" smtClean="0"/>
              <a:t> </a:t>
            </a:r>
            <a:r>
              <a:rPr lang="cs-CZ" dirty="0" smtClean="0"/>
              <a:t>indikován k hospitalizaci a vyžaduje </a:t>
            </a:r>
            <a:r>
              <a:rPr lang="cs-CZ" dirty="0" err="1" smtClean="0"/>
              <a:t>frekventní</a:t>
            </a:r>
            <a:r>
              <a:rPr lang="cs-CZ" dirty="0" smtClean="0"/>
              <a:t> monitorování vitálních funkcí a klinických či laboratorních parametrů predikujících progresi stavu.</a:t>
            </a:r>
          </a:p>
          <a:p>
            <a:endParaRPr lang="cs-CZ" dirty="0" smtClean="0"/>
          </a:p>
          <a:p>
            <a:r>
              <a:rPr lang="cs-CZ" dirty="0" smtClean="0"/>
              <a:t>Závažný průběh onemocnění odpovídá těžké virové pneumonii s rozsáhlým postižením plicního parenchymu a dušností vyžadující suplementární </a:t>
            </a:r>
            <a:r>
              <a:rPr lang="cs-CZ" dirty="0" err="1" smtClean="0"/>
              <a:t>oxygenoterapii.Retrospektivní</a:t>
            </a:r>
            <a:r>
              <a:rPr lang="cs-CZ" dirty="0" smtClean="0"/>
              <a:t> studie u pacientů s kritickým průběhem </a:t>
            </a:r>
            <a:r>
              <a:rPr lang="cs-CZ" dirty="0" err="1" smtClean="0"/>
              <a:t>covid</a:t>
            </a:r>
            <a:r>
              <a:rPr lang="cs-CZ" dirty="0" smtClean="0"/>
              <a:t>‑19 poukazují na poměrně pozdní rozvoj dušnosti (medián 5–8 dní), následný rozvoj ARDS může probíhat velmi prudce (medián se pohybuje v rozmezí 8–12 dnů od začátku symptomů)</a:t>
            </a:r>
          </a:p>
          <a:p>
            <a:r>
              <a:rPr lang="cs-CZ" dirty="0" smtClean="0"/>
              <a:t>Horečka není zcela spolehlivou známkou progrese onemocnění a zhruba polovina pacientů bývá v době překladu na jednotku intenzivní péče afebrilní.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akutní myokard. léze až u 7-17% hospitalizovaných </a:t>
            </a:r>
          </a:p>
          <a:p>
            <a:r>
              <a:rPr lang="cs-CZ" dirty="0" smtClean="0"/>
              <a:t>myokarditida u těch s vysokou virovou náloží,</a:t>
            </a:r>
            <a:r>
              <a:rPr lang="cs-CZ" baseline="0" dirty="0" smtClean="0"/>
              <a:t> až 7% pac zemřelých na COVID</a:t>
            </a:r>
          </a:p>
          <a:p>
            <a:r>
              <a:rPr lang="cs-CZ" baseline="0" dirty="0" smtClean="0"/>
              <a:t>poruchy </a:t>
            </a:r>
            <a:r>
              <a:rPr lang="cs-CZ" baseline="0" dirty="0" err="1" smtClean="0"/>
              <a:t>srd</a:t>
            </a:r>
            <a:r>
              <a:rPr lang="cs-CZ" baseline="0" dirty="0" smtClean="0"/>
              <a:t> rytmu 17% hospitalizovaných </a:t>
            </a:r>
            <a:r>
              <a:rPr lang="cs-CZ" baseline="0" dirty="0" err="1" smtClean="0"/>
              <a:t>an</a:t>
            </a:r>
            <a:r>
              <a:rPr lang="cs-CZ" baseline="0" dirty="0" smtClean="0"/>
              <a:t> standardu a 44 </a:t>
            </a:r>
            <a:r>
              <a:rPr lang="cs-CZ" baseline="0" dirty="0" err="1" smtClean="0"/>
              <a:t>JIPových</a:t>
            </a:r>
            <a:r>
              <a:rPr lang="cs-CZ" baseline="0" dirty="0" smtClean="0"/>
              <a:t> pacientů</a:t>
            </a:r>
          </a:p>
          <a:p>
            <a:endParaRPr lang="cs-CZ" baseline="0" dirty="0" smtClean="0"/>
          </a:p>
          <a:p>
            <a:r>
              <a:rPr lang="cs-CZ" baseline="0" dirty="0" smtClean="0"/>
              <a:t>CMP: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ohroženi mohou byt i mladí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pacienti bez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rizikovych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faktorů, incidence až 5%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 asi 5%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Přestože je antibiotická léčba podána přes 70 % pacientů, činí incidence bakteriální superinfekce u nemocných s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‑19 pouze kolem 7–8 % celkově a 14% u pacientů hospitalizovaných na JIP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E139-0C45-48B3-9C0C-1B84AAE807B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29.10.2020</a:t>
            </a:fld>
            <a:endParaRPr lang="cs-CZ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COVID-19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Hana Suchánková</a:t>
            </a:r>
          </a:p>
          <a:p>
            <a:r>
              <a:rPr lang="cs-CZ" dirty="0" smtClean="0"/>
              <a:t>29.10.2020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Možný dg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315" t="28320" r="29722" b="13086"/>
          <a:stretch>
            <a:fillRect/>
          </a:stretch>
        </p:blipFill>
        <p:spPr bwMode="auto">
          <a:xfrm>
            <a:off x="357158" y="1571612"/>
            <a:ext cx="7500958" cy="49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857916" y="6068817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OUP FNOL, mikrobiologie, SIL ČLS JEP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98605"/>
            <a:ext cx="8229600" cy="4530725"/>
          </a:xfrm>
        </p:spPr>
        <p:txBody>
          <a:bodyPr/>
          <a:lstStyle/>
          <a:p>
            <a:r>
              <a:rPr lang="cs-CZ" sz="2400" dirty="0" smtClean="0"/>
              <a:t>mírný průběh</a:t>
            </a:r>
          </a:p>
          <a:p>
            <a:pPr>
              <a:spcAft>
                <a:spcPts val="1800"/>
              </a:spcAft>
              <a:buNone/>
            </a:pPr>
            <a:r>
              <a:rPr lang="cs-CZ" sz="2400" dirty="0" smtClean="0"/>
              <a:t>symptomatická        prevence TEN? výživa?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středně závažný, zejména u rizikových pac.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spcAft>
                <a:spcPts val="1200"/>
              </a:spcAft>
              <a:buNone/>
            </a:pPr>
            <a:r>
              <a:rPr lang="cs-CZ" sz="2400" dirty="0" err="1" smtClean="0"/>
              <a:t>oxygenoterapie</a:t>
            </a:r>
            <a:r>
              <a:rPr lang="cs-CZ" sz="2400" dirty="0" smtClean="0"/>
              <a:t>, ATB, prevence TEN, </a:t>
            </a:r>
            <a:r>
              <a:rPr lang="cs-CZ" sz="2400" dirty="0" err="1" smtClean="0"/>
              <a:t>nutrice</a:t>
            </a:r>
            <a:r>
              <a:rPr lang="cs-CZ" sz="2400" dirty="0" smtClean="0"/>
              <a:t>, KS, specifická </a:t>
            </a:r>
            <a:r>
              <a:rPr lang="cs-CZ" sz="2400" dirty="0" err="1" smtClean="0"/>
              <a:t>antivirotická</a:t>
            </a:r>
            <a:r>
              <a:rPr lang="cs-CZ" sz="2400" dirty="0" smtClean="0"/>
              <a:t> terapie</a:t>
            </a:r>
          </a:p>
          <a:p>
            <a:r>
              <a:rPr lang="cs-CZ" sz="2400" dirty="0" smtClean="0"/>
              <a:t>závažný až kritický</a:t>
            </a:r>
          </a:p>
          <a:p>
            <a:pPr>
              <a:buNone/>
            </a:pPr>
            <a:r>
              <a:rPr lang="cs-CZ" sz="2400" dirty="0" smtClean="0"/>
              <a:t>terapie na JIP/KAR ....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315" t="37884" r="29722" b="40430"/>
          <a:stretch>
            <a:fillRect/>
          </a:stretch>
        </p:blipFill>
        <p:spPr bwMode="auto">
          <a:xfrm>
            <a:off x="500034" y="2928934"/>
            <a:ext cx="81966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403" y="3071810"/>
            <a:ext cx="979597" cy="9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1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137" t="20508" r="29722" b="44336"/>
          <a:stretch>
            <a:fillRect/>
          </a:stretch>
        </p:blipFill>
        <p:spPr bwMode="auto">
          <a:xfrm>
            <a:off x="214282" y="1"/>
            <a:ext cx="8429684" cy="26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3960" t="37305" r="31332" b="55859"/>
          <a:stretch>
            <a:fillRect/>
          </a:stretch>
        </p:blipFill>
        <p:spPr bwMode="auto">
          <a:xfrm>
            <a:off x="4714876" y="571480"/>
            <a:ext cx="367395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9919" t="21679" r="37921" b="42188"/>
          <a:stretch>
            <a:fillRect/>
          </a:stretch>
        </p:blipFill>
        <p:spPr bwMode="auto">
          <a:xfrm>
            <a:off x="1214414" y="1857364"/>
            <a:ext cx="7072362" cy="27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8236" t="29297" r="36310" b="44336"/>
          <a:stretch>
            <a:fillRect/>
          </a:stretch>
        </p:blipFill>
        <p:spPr bwMode="auto">
          <a:xfrm>
            <a:off x="642909" y="4777151"/>
            <a:ext cx="7516775" cy="20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remdesivir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1998" t="20703" r="30783" b="13867"/>
          <a:stretch>
            <a:fillRect/>
          </a:stretch>
        </p:blipFill>
        <p:spPr bwMode="auto">
          <a:xfrm>
            <a:off x="357158" y="1357298"/>
            <a:ext cx="66938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572000" y="92867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https://www.infekce.cz/zprava20-105.htm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0694" y="4558737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MUDr. Olga Klementová,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., přednostka KARIM FNOL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4861" t="36328" r="38470" b="45117"/>
          <a:stretch>
            <a:fillRect/>
          </a:stretch>
        </p:blipFill>
        <p:spPr bwMode="auto">
          <a:xfrm>
            <a:off x="3857620" y="5605760"/>
            <a:ext cx="4963028" cy="110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Rekonvalescentní plasma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137" t="29297" r="34663" b="34570"/>
          <a:stretch>
            <a:fillRect/>
          </a:stretch>
        </p:blipFill>
        <p:spPr bwMode="auto">
          <a:xfrm>
            <a:off x="714348" y="1500174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978" t="26562" r="26940" b="33398"/>
          <a:stretch>
            <a:fillRect/>
          </a:stretch>
        </p:blipFill>
        <p:spPr bwMode="auto">
          <a:xfrm>
            <a:off x="1214414" y="4423937"/>
            <a:ext cx="6929518" cy="229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SARS‑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‑2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přenos virových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partikulí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kapénkami, aerosolem</a:t>
            </a:r>
          </a:p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400" dirty="0" smtClean="0"/>
              <a:t>zdroj: infikovaný člověk v </a:t>
            </a:r>
            <a:r>
              <a:rPr lang="cs-CZ" sz="2400" dirty="0" err="1" smtClean="0"/>
              <a:t>presymptomatickém</a:t>
            </a:r>
            <a:r>
              <a:rPr lang="cs-CZ" sz="2400" dirty="0" smtClean="0"/>
              <a:t> období (1-3dny), po dobu akutních příznaků, v rekonvalescenci</a:t>
            </a:r>
          </a:p>
          <a:p>
            <a:endParaRPr lang="cs-CZ" sz="2400" dirty="0" smtClean="0"/>
          </a:p>
          <a:p>
            <a:r>
              <a:rPr lang="cs-CZ" sz="2400" dirty="0" smtClean="0"/>
              <a:t>Medián inkubační doby 5 -6 dní (2-14)</a:t>
            </a:r>
          </a:p>
          <a:p>
            <a:r>
              <a:rPr lang="cs-CZ" sz="2400" dirty="0" smtClean="0"/>
              <a:t> u </a:t>
            </a:r>
            <a:r>
              <a:rPr lang="cs-CZ" sz="2400" dirty="0" err="1" smtClean="0"/>
              <a:t>asymtomatických</a:t>
            </a:r>
            <a:r>
              <a:rPr lang="cs-CZ" sz="2400" dirty="0" smtClean="0"/>
              <a:t>/s mírným průběhem: „neinfekční“ za 10 dní od dg/počátku příznaků, trvaly-li max. 7 dní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cs-CZ" sz="2400" u="sng" dirty="0" smtClean="0"/>
              <a:t>RF těžkého průběhu:</a:t>
            </a:r>
          </a:p>
          <a:p>
            <a:r>
              <a:rPr lang="cs-CZ" sz="2400" dirty="0" smtClean="0"/>
              <a:t>věk, obezita</a:t>
            </a:r>
          </a:p>
          <a:p>
            <a:r>
              <a:rPr lang="cs-CZ" sz="2400" dirty="0" smtClean="0"/>
              <a:t>HTN, kardiovaskulární </a:t>
            </a:r>
            <a:r>
              <a:rPr lang="cs-CZ" sz="2400" dirty="0" err="1" smtClean="0"/>
              <a:t>onem</a:t>
            </a:r>
            <a:r>
              <a:rPr lang="cs-CZ" sz="2400" dirty="0" smtClean="0"/>
              <a:t>., chronická plicní </a:t>
            </a:r>
            <a:r>
              <a:rPr lang="cs-CZ" sz="2400" dirty="0" err="1" smtClean="0"/>
              <a:t>onem</a:t>
            </a:r>
            <a:r>
              <a:rPr lang="cs-CZ" sz="2400" dirty="0" smtClean="0"/>
              <a:t>., DM, malignity, srpkovitá anémie</a:t>
            </a:r>
          </a:p>
          <a:p>
            <a:r>
              <a:rPr lang="cs-CZ" sz="2400" dirty="0" smtClean="0"/>
              <a:t>Imunosuprese, CKD</a:t>
            </a:r>
          </a:p>
          <a:p>
            <a:pPr>
              <a:buNone/>
            </a:pPr>
            <a:endParaRPr lang="cs-CZ" sz="2400" u="sng" dirty="0" smtClean="0"/>
          </a:p>
          <a:p>
            <a:pPr>
              <a:buNone/>
            </a:pPr>
            <a:r>
              <a:rPr lang="cs-CZ" sz="2400" u="sng" dirty="0" smtClean="0"/>
              <a:t>Prognostické laboratorní a klinické ukazatele:</a:t>
            </a:r>
          </a:p>
          <a:p>
            <a:r>
              <a:rPr lang="cs-CZ" sz="2400" dirty="0" smtClean="0"/>
              <a:t>lymfopenie, trombocytopenie, zvýšení DD, CRP, </a:t>
            </a:r>
            <a:r>
              <a:rPr lang="cs-CZ" sz="2400" dirty="0" err="1" smtClean="0"/>
              <a:t>prokalcitoninu</a:t>
            </a:r>
            <a:r>
              <a:rPr lang="cs-CZ" sz="2400" dirty="0" smtClean="0"/>
              <a:t> (při bakteriální superinfekci), LHD, AST, ALT, kreatininu</a:t>
            </a:r>
            <a:endParaRPr lang="cs-CZ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Význam horečky pro boj s </a:t>
            </a:r>
            <a:r>
              <a:rPr lang="cs-CZ" sz="3800" dirty="0" smtClean="0"/>
              <a:t>infekcí obecně</a:t>
            </a:r>
            <a:endParaRPr lang="cs-CZ" sz="3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3924077"/>
            <a:ext cx="52864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+mj-lt"/>
              </a:rPr>
              <a:t>Zvýšená teplota (37,5 – 39,4°C) u pacientů s infekcí v průběhu prvních 24 h pobytu na JIP spojeno s lepším </a:t>
            </a:r>
            <a:r>
              <a:rPr lang="cs-CZ" sz="1800" dirty="0" err="1" smtClean="0">
                <a:latin typeface="+mj-lt"/>
              </a:rPr>
              <a:t>outcomem</a:t>
            </a:r>
            <a:r>
              <a:rPr lang="cs-CZ" sz="1800" dirty="0" smtClean="0">
                <a:latin typeface="+mj-lt"/>
              </a:rPr>
              <a:t>  v porovnání s </a:t>
            </a:r>
            <a:r>
              <a:rPr lang="cs-CZ" sz="1800" dirty="0" err="1" smtClean="0">
                <a:latin typeface="+mj-lt"/>
              </a:rPr>
              <a:t>normotermií</a:t>
            </a:r>
            <a:r>
              <a:rPr lang="cs-CZ" sz="1800" dirty="0" smtClean="0">
                <a:latin typeface="+mj-lt"/>
              </a:rPr>
              <a:t> či s </a:t>
            </a:r>
            <a:r>
              <a:rPr lang="cs-CZ" sz="1800" dirty="0" err="1" smtClean="0">
                <a:latin typeface="+mj-lt"/>
              </a:rPr>
              <a:t>tt</a:t>
            </a:r>
            <a:r>
              <a:rPr lang="cs-CZ" sz="1800" dirty="0" smtClean="0">
                <a:latin typeface="+mj-lt"/>
              </a:rPr>
              <a:t> &gt; 40°C    </a:t>
            </a:r>
          </a:p>
          <a:p>
            <a:r>
              <a:rPr lang="cs-CZ" sz="1600" i="1" dirty="0" err="1" smtClean="0">
                <a:latin typeface="+mj-lt"/>
              </a:rPr>
              <a:t>Young</a:t>
            </a:r>
            <a:r>
              <a:rPr lang="cs-CZ" sz="1600" i="1" dirty="0" smtClean="0">
                <a:latin typeface="+mj-lt"/>
              </a:rPr>
              <a:t> PJ </a:t>
            </a:r>
            <a:r>
              <a:rPr lang="cs-CZ" sz="1600" i="1" dirty="0" err="1" smtClean="0">
                <a:latin typeface="+mj-lt"/>
              </a:rPr>
              <a:t>et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al</a:t>
            </a:r>
            <a:r>
              <a:rPr lang="cs-CZ" sz="1600" i="1" dirty="0" smtClean="0">
                <a:latin typeface="+mj-lt"/>
              </a:rPr>
              <a:t>. </a:t>
            </a:r>
            <a:r>
              <a:rPr lang="cs-CZ" sz="1600" i="1" dirty="0" err="1" smtClean="0">
                <a:latin typeface="+mj-lt"/>
              </a:rPr>
              <a:t>Intensive</a:t>
            </a:r>
            <a:r>
              <a:rPr lang="cs-CZ" sz="1600" i="1" dirty="0" smtClean="0">
                <a:latin typeface="+mj-lt"/>
              </a:rPr>
              <a:t> Care Med 2012</a:t>
            </a:r>
            <a:endParaRPr lang="cs-CZ" sz="1600" i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248" y="5436416"/>
            <a:ext cx="48577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+mj-lt"/>
              </a:rPr>
              <a:t>U seniorů s komunitní pneumonií s </a:t>
            </a:r>
            <a:r>
              <a:rPr lang="cs-CZ" sz="1800" dirty="0" err="1" smtClean="0">
                <a:latin typeface="+mj-lt"/>
              </a:rPr>
              <a:t>normotermií</a:t>
            </a:r>
            <a:r>
              <a:rPr lang="cs-CZ" sz="1800" dirty="0" smtClean="0">
                <a:latin typeface="+mj-lt"/>
              </a:rPr>
              <a:t> mortalita vyšší (29 %) oproti těm s horečkou (4 %)</a:t>
            </a:r>
          </a:p>
          <a:p>
            <a:r>
              <a:rPr lang="cs-CZ" sz="1600" i="1" dirty="0" err="1" smtClean="0">
                <a:latin typeface="+mj-lt"/>
              </a:rPr>
              <a:t>Ahkee</a:t>
            </a:r>
            <a:r>
              <a:rPr lang="cs-CZ" sz="1600" i="1" dirty="0" smtClean="0">
                <a:latin typeface="+mj-lt"/>
              </a:rPr>
              <a:t> S </a:t>
            </a:r>
            <a:r>
              <a:rPr lang="cs-CZ" sz="1600" i="1" dirty="0" err="1" smtClean="0">
                <a:latin typeface="+mj-lt"/>
              </a:rPr>
              <a:t>et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al</a:t>
            </a:r>
            <a:r>
              <a:rPr lang="cs-CZ" sz="1600" i="1" dirty="0" smtClean="0">
                <a:latin typeface="+mj-lt"/>
              </a:rPr>
              <a:t>. </a:t>
            </a:r>
            <a:r>
              <a:rPr lang="cs-CZ" sz="1600" i="1" dirty="0" err="1" smtClean="0">
                <a:latin typeface="+mj-lt"/>
              </a:rPr>
              <a:t>South</a:t>
            </a:r>
            <a:r>
              <a:rPr lang="cs-CZ" sz="1600" i="1" dirty="0" smtClean="0">
                <a:latin typeface="+mj-lt"/>
              </a:rPr>
              <a:t> Med J 1997</a:t>
            </a:r>
            <a:endParaRPr lang="cs-CZ" sz="1600" i="1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00760" y="3143249"/>
            <a:ext cx="31432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+mj-lt"/>
              </a:rPr>
              <a:t>Tělesná teplota </a:t>
            </a:r>
            <a:r>
              <a:rPr lang="en-US" sz="1800" dirty="0" smtClean="0">
                <a:latin typeface="+mj-lt"/>
              </a:rPr>
              <a:t>&gt;</a:t>
            </a:r>
            <a:r>
              <a:rPr lang="cs-CZ" sz="1800" dirty="0" smtClean="0">
                <a:latin typeface="+mj-lt"/>
              </a:rPr>
              <a:t> 38,2°C </a:t>
            </a:r>
            <a:r>
              <a:rPr lang="cs-CZ" sz="1800" dirty="0" err="1" smtClean="0">
                <a:latin typeface="+mj-lt"/>
              </a:rPr>
              <a:t>protektivní</a:t>
            </a:r>
            <a:r>
              <a:rPr lang="cs-CZ" sz="1800" dirty="0" smtClean="0">
                <a:latin typeface="+mj-lt"/>
              </a:rPr>
              <a:t> vliv na invazivní mykotické infekce na JIP</a:t>
            </a:r>
          </a:p>
          <a:p>
            <a:r>
              <a:rPr lang="cs-CZ" sz="1600" i="1" dirty="0" err="1" smtClean="0">
                <a:latin typeface="+mj-lt"/>
              </a:rPr>
              <a:t>Leroy</a:t>
            </a:r>
            <a:r>
              <a:rPr lang="cs-CZ" sz="1600" i="1" dirty="0" smtClean="0">
                <a:latin typeface="+mj-lt"/>
              </a:rPr>
              <a:t> O </a:t>
            </a:r>
            <a:r>
              <a:rPr lang="cs-CZ" sz="1600" i="1" dirty="0" err="1" smtClean="0">
                <a:latin typeface="+mj-lt"/>
              </a:rPr>
              <a:t>et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al</a:t>
            </a:r>
            <a:r>
              <a:rPr lang="cs-CZ" sz="1600" i="1" dirty="0" smtClean="0">
                <a:latin typeface="+mj-lt"/>
              </a:rPr>
              <a:t>. </a:t>
            </a:r>
            <a:r>
              <a:rPr lang="cs-CZ" sz="1600" i="1" dirty="0" err="1" smtClean="0">
                <a:latin typeface="+mj-lt"/>
              </a:rPr>
              <a:t>Crit</a:t>
            </a:r>
            <a:r>
              <a:rPr lang="cs-CZ" sz="1600" i="1" dirty="0" smtClean="0">
                <a:latin typeface="+mj-lt"/>
              </a:rPr>
              <a:t> Care Med 2009</a:t>
            </a:r>
            <a:endParaRPr lang="cs-CZ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Horečka u </a:t>
            </a:r>
            <a:r>
              <a:rPr lang="cs-CZ" dirty="0" smtClean="0"/>
              <a:t>infekce/sepse </a:t>
            </a:r>
            <a:r>
              <a:rPr lang="cs-CZ" dirty="0" smtClean="0"/>
              <a:t>- ano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543956" cy="4530725"/>
          </a:xfrm>
        </p:spPr>
        <p:txBody>
          <a:bodyPr/>
          <a:lstStyle/>
          <a:p>
            <a:r>
              <a:rPr lang="cs-CZ" sz="2200" dirty="0" smtClean="0"/>
              <a:t>humánní </a:t>
            </a:r>
            <a:r>
              <a:rPr lang="cs-CZ" sz="2200" dirty="0" err="1" smtClean="0"/>
              <a:t>patogeni</a:t>
            </a:r>
            <a:r>
              <a:rPr lang="cs-CZ" sz="2200" dirty="0" smtClean="0"/>
              <a:t> vykazují nejlepší replikaci při </a:t>
            </a:r>
            <a:r>
              <a:rPr lang="en-US" sz="2200" dirty="0" smtClean="0"/>
              <a:t>&lt;</a:t>
            </a:r>
            <a:r>
              <a:rPr lang="cs-CZ" sz="2200" dirty="0" smtClean="0"/>
              <a:t> 37°C</a:t>
            </a:r>
          </a:p>
          <a:p>
            <a:pPr algn="r">
              <a:buNone/>
            </a:pPr>
            <a:r>
              <a:rPr lang="cs-CZ" sz="1800" i="1" dirty="0" err="1" smtClean="0"/>
              <a:t>Small</a:t>
            </a:r>
            <a:r>
              <a:rPr lang="cs-CZ" sz="1800" i="1" dirty="0" smtClean="0"/>
              <a:t> PM </a:t>
            </a:r>
            <a:r>
              <a:rPr lang="cs-CZ" sz="1800" i="1" dirty="0" err="1" smtClean="0"/>
              <a:t>et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al</a:t>
            </a:r>
            <a:r>
              <a:rPr lang="cs-CZ" sz="1800" i="1" dirty="0" smtClean="0"/>
              <a:t>. </a:t>
            </a:r>
            <a:r>
              <a:rPr lang="cs-CZ" sz="1800" i="1" dirty="0" err="1" smtClean="0"/>
              <a:t>Infect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Immun</a:t>
            </a:r>
            <a:r>
              <a:rPr lang="cs-CZ" sz="1800" i="1" dirty="0" smtClean="0"/>
              <a:t> 1986 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zvýšení </a:t>
            </a:r>
            <a:r>
              <a:rPr lang="cs-CZ" sz="2200" dirty="0" err="1" smtClean="0"/>
              <a:t>tt</a:t>
            </a:r>
            <a:r>
              <a:rPr lang="cs-CZ" sz="2200" dirty="0" smtClean="0"/>
              <a:t> z 35°C na 41°C zvyšuje antimikrobiální aktivitu řady antibiotik	</a:t>
            </a:r>
            <a:r>
              <a:rPr lang="cs-CZ" sz="1800" i="1" dirty="0" err="1" smtClean="0"/>
              <a:t>Mackowiak</a:t>
            </a:r>
            <a:r>
              <a:rPr lang="cs-CZ" sz="1800" i="1" dirty="0" smtClean="0"/>
              <a:t> PA </a:t>
            </a:r>
            <a:r>
              <a:rPr lang="cs-CZ" sz="1800" i="1" dirty="0" err="1" smtClean="0"/>
              <a:t>et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al</a:t>
            </a:r>
            <a:r>
              <a:rPr lang="cs-CZ" sz="1800" i="1" dirty="0" smtClean="0"/>
              <a:t>. J </a:t>
            </a:r>
            <a:r>
              <a:rPr lang="cs-CZ" sz="1800" i="1" dirty="0" err="1" smtClean="0"/>
              <a:t>Infect</a:t>
            </a:r>
            <a:r>
              <a:rPr lang="cs-CZ" sz="1800" i="1" dirty="0" smtClean="0"/>
              <a:t> Dis. 1982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zvýšená teplota spojena s vyšší aktivitou imunitního systému při likvidaci patogenů	</a:t>
            </a:r>
            <a:r>
              <a:rPr lang="cs-CZ" sz="2600" dirty="0" smtClean="0"/>
              <a:t>	</a:t>
            </a:r>
            <a:r>
              <a:rPr lang="cs-CZ" sz="1600" i="1" dirty="0" err="1" smtClean="0"/>
              <a:t>Rice</a:t>
            </a:r>
            <a:r>
              <a:rPr lang="cs-CZ" sz="1600" i="1" dirty="0" smtClean="0"/>
              <a:t> P </a:t>
            </a:r>
            <a:r>
              <a:rPr lang="cs-CZ" sz="1600" i="1" dirty="0" err="1" smtClean="0"/>
              <a:t>et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al</a:t>
            </a:r>
            <a:r>
              <a:rPr lang="cs-CZ" sz="1600" i="1" dirty="0" smtClean="0"/>
              <a:t>. J </a:t>
            </a:r>
            <a:r>
              <a:rPr lang="cs-CZ" sz="1600" i="1" dirty="0" err="1" smtClean="0"/>
              <a:t>Immunol</a:t>
            </a:r>
            <a:r>
              <a:rPr lang="cs-CZ" sz="1600" i="1" dirty="0" smtClean="0"/>
              <a:t> 2005</a:t>
            </a:r>
          </a:p>
          <a:p>
            <a:r>
              <a:rPr lang="cs-CZ" sz="2200" dirty="0" smtClean="0"/>
              <a:t>horečka indukuje expresi </a:t>
            </a:r>
            <a:r>
              <a:rPr lang="cs-CZ" sz="2200" dirty="0" err="1" smtClean="0"/>
              <a:t>heat</a:t>
            </a:r>
            <a:r>
              <a:rPr lang="cs-CZ" sz="2200" dirty="0" smtClean="0"/>
              <a:t>-</a:t>
            </a:r>
            <a:r>
              <a:rPr lang="cs-CZ" sz="2200" dirty="0" err="1" smtClean="0"/>
              <a:t>shock</a:t>
            </a:r>
            <a:r>
              <a:rPr lang="cs-CZ" sz="2200" dirty="0" smtClean="0"/>
              <a:t> proteinů – </a:t>
            </a:r>
            <a:r>
              <a:rPr lang="cs-CZ" sz="2200" dirty="0" err="1" smtClean="0"/>
              <a:t>protektivní</a:t>
            </a:r>
            <a:r>
              <a:rPr lang="cs-CZ" sz="2200" dirty="0" smtClean="0"/>
              <a:t> vliv na hostitelské buňky a regulace imunitní odpovědi</a:t>
            </a:r>
          </a:p>
          <a:p>
            <a:pPr algn="r">
              <a:buNone/>
            </a:pPr>
            <a:r>
              <a:rPr lang="cs-CZ" sz="1600" i="1" dirty="0" err="1" smtClean="0"/>
              <a:t>Hasday</a:t>
            </a:r>
            <a:r>
              <a:rPr lang="cs-CZ" sz="1600" i="1" dirty="0" smtClean="0"/>
              <a:t> JD, </a:t>
            </a:r>
            <a:r>
              <a:rPr lang="cs-CZ" sz="1600" i="1" dirty="0" err="1" smtClean="0"/>
              <a:t>Singh</a:t>
            </a:r>
            <a:r>
              <a:rPr lang="cs-CZ" sz="1600" i="1" dirty="0" smtClean="0"/>
              <a:t> IS. Cell Stress &amp; </a:t>
            </a:r>
            <a:r>
              <a:rPr lang="cs-CZ" sz="1600" i="1" dirty="0" err="1" smtClean="0"/>
              <a:t>Chaperones</a:t>
            </a:r>
            <a:r>
              <a:rPr lang="cs-CZ" sz="1600" i="1" dirty="0" smtClean="0"/>
              <a:t> 2000</a:t>
            </a:r>
          </a:p>
          <a:p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Horečka u infekce/sepse - 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30725"/>
          </a:xfrm>
        </p:spPr>
        <p:txBody>
          <a:bodyPr/>
          <a:lstStyle/>
          <a:p>
            <a:r>
              <a:rPr lang="cs-CZ" sz="2200" dirty="0" err="1" smtClean="0"/>
              <a:t>tt</a:t>
            </a:r>
            <a:r>
              <a:rPr lang="cs-CZ" sz="2200" dirty="0" smtClean="0"/>
              <a:t> </a:t>
            </a:r>
            <a:r>
              <a:rPr lang="en-US" sz="2200" dirty="0" smtClean="0"/>
              <a:t>&gt;</a:t>
            </a:r>
            <a:r>
              <a:rPr lang="cs-CZ" sz="2200" dirty="0" smtClean="0"/>
              <a:t> 40°C spojena s vyšší mortalitou: nepříznivý vliv teploty na buněčné i orgánové úrovni </a:t>
            </a:r>
            <a:r>
              <a:rPr lang="en-US" sz="2200" dirty="0" smtClean="0"/>
              <a:t>&gt;</a:t>
            </a:r>
            <a:r>
              <a:rPr lang="cs-CZ" sz="2200" dirty="0" smtClean="0"/>
              <a:t> </a:t>
            </a:r>
            <a:r>
              <a:rPr lang="cs-CZ" sz="2200" dirty="0" err="1" smtClean="0"/>
              <a:t>benefit</a:t>
            </a: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↑ metabolismus, spotřeba O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, respirační kvocient, puls a srdeční výdej: riziko o pacientů se ↓</a:t>
            </a:r>
            <a:r>
              <a:rPr lang="en-US" sz="2200" dirty="0" smtClean="0"/>
              <a:t> </a:t>
            </a:r>
            <a:r>
              <a:rPr lang="cs-CZ" sz="2200" dirty="0" smtClean="0"/>
              <a:t>kardiorespirační rezervou</a:t>
            </a:r>
            <a:r>
              <a:rPr lang="en-US" dirty="0" smtClean="0"/>
              <a:t>		</a:t>
            </a:r>
            <a:r>
              <a:rPr lang="cs-CZ" dirty="0" smtClean="0"/>
              <a:t>	</a:t>
            </a:r>
            <a:r>
              <a:rPr lang="en-US" sz="1600" i="1" dirty="0" err="1" smtClean="0"/>
              <a:t>Kiekkas</a:t>
            </a:r>
            <a:r>
              <a:rPr lang="en-US" sz="1600" i="1" dirty="0" smtClean="0"/>
              <a:t> et al. Australian Critical Care </a:t>
            </a:r>
            <a:r>
              <a:rPr lang="cs-CZ" sz="1600" i="1" dirty="0" smtClean="0"/>
              <a:t>2013</a:t>
            </a:r>
          </a:p>
          <a:p>
            <a:pPr>
              <a:spcBef>
                <a:spcPts val="0"/>
              </a:spcBef>
              <a:buNone/>
            </a:pPr>
            <a:endParaRPr lang="cs-CZ" sz="2400" dirty="0" smtClean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CAVE: non-pyrogenní zvýšená teplota/horečka: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už </a:t>
            </a:r>
            <a:r>
              <a:rPr lang="en-US" sz="2400" dirty="0" smtClean="0"/>
              <a:t>≥ </a:t>
            </a:r>
            <a:r>
              <a:rPr lang="cs-CZ" sz="2400" dirty="0" smtClean="0"/>
              <a:t>37,5°C (a především </a:t>
            </a:r>
            <a:r>
              <a:rPr lang="en-US" sz="2400" dirty="0" smtClean="0"/>
              <a:t>≥ </a:t>
            </a:r>
            <a:r>
              <a:rPr lang="cs-CZ" sz="2400" dirty="0" smtClean="0"/>
              <a:t>38,5°C) na JIP zvýšené riziko				</a:t>
            </a:r>
            <a:r>
              <a:rPr lang="cs-CZ" sz="1600" i="1" dirty="0" err="1" smtClean="0"/>
              <a:t>Lee</a:t>
            </a:r>
            <a:r>
              <a:rPr lang="cs-CZ" sz="1600" i="1" dirty="0" smtClean="0"/>
              <a:t> BH </a:t>
            </a:r>
            <a:r>
              <a:rPr lang="cs-CZ" sz="1600" i="1" dirty="0" err="1" smtClean="0"/>
              <a:t>et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al</a:t>
            </a:r>
            <a:r>
              <a:rPr lang="cs-CZ" sz="1600" i="1" dirty="0" smtClean="0"/>
              <a:t>. </a:t>
            </a:r>
            <a:r>
              <a:rPr lang="cs-CZ" sz="1600" i="1" dirty="0" err="1" smtClean="0"/>
              <a:t>Crit</a:t>
            </a:r>
            <a:r>
              <a:rPr lang="cs-CZ" sz="1600" i="1" dirty="0" smtClean="0"/>
              <a:t> care 2012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Symptomatologie COVID-19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 smtClean="0"/>
              <a:t>suchý dráždivý kašel, horečka, bolesti svalů, bolesti hlavy, dušnost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symptomy HCD: bolest v krku</a:t>
            </a:r>
          </a:p>
          <a:p>
            <a:pPr>
              <a:spcAft>
                <a:spcPts val="1200"/>
              </a:spcAft>
            </a:pPr>
            <a:r>
              <a:rPr lang="cs-CZ" sz="2400" dirty="0" err="1" smtClean="0"/>
              <a:t>dysguezie</a:t>
            </a:r>
            <a:r>
              <a:rPr lang="cs-CZ" sz="2400" dirty="0" smtClean="0"/>
              <a:t>/anosmie, rýma; postižení spojivek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dyspeptické obtíže: průjem, nevolnost, bolesti břicha 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kožní projevy:  </a:t>
            </a:r>
            <a:r>
              <a:rPr lang="cs-CZ" sz="2400" dirty="0" err="1" smtClean="0"/>
              <a:t>morbiliformní</a:t>
            </a:r>
            <a:r>
              <a:rPr lang="cs-CZ" sz="2400" dirty="0" smtClean="0"/>
              <a:t> </a:t>
            </a:r>
            <a:r>
              <a:rPr lang="cs-CZ" sz="2400" dirty="0" err="1" smtClean="0"/>
              <a:t>exantém</a:t>
            </a:r>
            <a:r>
              <a:rPr lang="cs-CZ" sz="2400" dirty="0" smtClean="0"/>
              <a:t>, </a:t>
            </a:r>
            <a:r>
              <a:rPr lang="cs-CZ" sz="2400" dirty="0" err="1" smtClean="0"/>
              <a:t>lividní</a:t>
            </a:r>
            <a:r>
              <a:rPr lang="cs-CZ" sz="2400" dirty="0" smtClean="0"/>
              <a:t> </a:t>
            </a:r>
            <a:r>
              <a:rPr lang="cs-CZ" sz="2400" dirty="0" err="1" smtClean="0"/>
              <a:t>makuly</a:t>
            </a:r>
            <a:r>
              <a:rPr lang="cs-CZ" sz="2400" dirty="0" smtClean="0"/>
              <a:t> na akrech, síťovitě uspořádané petechie či ekchymózy, </a:t>
            </a:r>
            <a:r>
              <a:rPr lang="pt-BR" sz="2400" dirty="0" smtClean="0"/>
              <a:t>livedo reticularis a vezikulární</a:t>
            </a:r>
            <a:r>
              <a:rPr lang="cs-CZ" sz="2400" dirty="0" smtClean="0"/>
              <a:t> </a:t>
            </a:r>
            <a:r>
              <a:rPr lang="pt-BR" sz="2400" dirty="0" smtClean="0"/>
              <a:t>erupce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r>
              <a:rPr lang="cs-CZ" sz="3600" dirty="0" smtClean="0"/>
              <a:t>Klasifikace </a:t>
            </a:r>
            <a:r>
              <a:rPr lang="cs-CZ" sz="3600" dirty="0" err="1" smtClean="0"/>
              <a:t>covid</a:t>
            </a:r>
            <a:r>
              <a:rPr lang="cs-CZ" sz="3600" dirty="0" smtClean="0"/>
              <a:t>‑19 dle závažnosti průběhu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275" t="21402" r="18191" b="13086"/>
          <a:stretch>
            <a:fillRect/>
          </a:stretch>
        </p:blipFill>
        <p:spPr bwMode="auto">
          <a:xfrm>
            <a:off x="34666" y="1071546"/>
            <a:ext cx="90379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</a:t>
            </a:r>
            <a:r>
              <a:rPr lang="cs-CZ" dirty="0" smtClean="0"/>
              <a:t>COVID-19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307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 smtClean="0"/>
              <a:t>Kardiovaskulární: akutní </a:t>
            </a:r>
            <a:r>
              <a:rPr lang="cs-CZ" sz="2400" dirty="0" err="1" smtClean="0"/>
              <a:t>myokardiální</a:t>
            </a:r>
            <a:r>
              <a:rPr lang="cs-CZ" sz="2400" dirty="0" smtClean="0"/>
              <a:t> léze, poruchy srdečního rytmu a kardiomyopatie</a:t>
            </a:r>
          </a:p>
          <a:p>
            <a:pPr>
              <a:spcAft>
                <a:spcPts val="1200"/>
              </a:spcAft>
            </a:pPr>
            <a:r>
              <a:rPr lang="cs-CZ" sz="2400" dirty="0" err="1" smtClean="0"/>
              <a:t>Tromboembolické</a:t>
            </a:r>
            <a:r>
              <a:rPr lang="cs-CZ" sz="2400" dirty="0" smtClean="0"/>
              <a:t>: TEN, CPM, </a:t>
            </a:r>
            <a:r>
              <a:rPr lang="cs-CZ" sz="2000" dirty="0" smtClean="0"/>
              <a:t>tepenné uzávěry HK/DK 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AKI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systémový </a:t>
            </a:r>
            <a:r>
              <a:rPr lang="cs-CZ" sz="2400" dirty="0" err="1" smtClean="0"/>
              <a:t>hyperinflamatorní</a:t>
            </a:r>
            <a:r>
              <a:rPr lang="cs-CZ" sz="2400" dirty="0" smtClean="0"/>
              <a:t> stav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bakteriální superinfekce</a:t>
            </a:r>
          </a:p>
          <a:p>
            <a:pPr>
              <a:spcAft>
                <a:spcPts val="1200"/>
              </a:spcAft>
            </a:pPr>
            <a:endParaRPr lang="cs-CZ" sz="2400" dirty="0" smtClean="0"/>
          </a:p>
          <a:p>
            <a:pPr>
              <a:spcAft>
                <a:spcPts val="1200"/>
              </a:spcAft>
            </a:pP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cs-CZ" sz="2400" dirty="0" smtClean="0"/>
              <a:t>trvalé následky </a:t>
            </a:r>
            <a:endParaRPr lang="cs-CZ" sz="2400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929066"/>
            <a:ext cx="979597" cy="9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14348" y="478632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Optimální doporučené postupy pro terapii </a:t>
            </a:r>
            <a:r>
              <a:rPr lang="cs-CZ" dirty="0" err="1" smtClean="0"/>
              <a:t>covid</a:t>
            </a:r>
            <a:r>
              <a:rPr lang="cs-CZ" dirty="0" smtClean="0"/>
              <a:t>‑19 by proto měly zahrnovat i implementaci metod antimikrobiálního </a:t>
            </a:r>
            <a:r>
              <a:rPr lang="cs-CZ" dirty="0" err="1" smtClean="0"/>
              <a:t>stewardshipu</a:t>
            </a:r>
            <a:r>
              <a:rPr lang="cs-CZ" dirty="0" smtClean="0"/>
              <a:t> ve snaze redukovat nadměrné používání antibiotik      </a:t>
            </a:r>
          </a:p>
          <a:p>
            <a:r>
              <a:rPr lang="cs-CZ" dirty="0" smtClean="0"/>
              <a:t>				  </a:t>
            </a:r>
            <a:r>
              <a:rPr lang="cs-CZ" sz="1400" dirty="0" smtClean="0"/>
              <a:t> </a:t>
            </a:r>
            <a:r>
              <a:rPr lang="cs-CZ" sz="1400" dirty="0" err="1" smtClean="0"/>
              <a:t>Grebenyuk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 </a:t>
            </a:r>
            <a:r>
              <a:rPr lang="cs-CZ" sz="1400" i="1" dirty="0" err="1" smtClean="0"/>
              <a:t>Farmakoter</a:t>
            </a:r>
            <a:r>
              <a:rPr lang="cs-CZ" sz="1400" i="1" dirty="0" smtClean="0"/>
              <a:t> Revue 2020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919782"/>
            <a:ext cx="938218" cy="9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ky">
  <a:themeElements>
    <a:clrScheme name="Link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Absorpce léčiv</Template>
  <TotalTime>159</TotalTime>
  <Words>1307</Words>
  <PresentationFormat>Předvádění na obrazovce (4:3)</PresentationFormat>
  <Paragraphs>126</Paragraphs>
  <Slides>14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Linky</vt:lpstr>
      <vt:lpstr>COVID-19</vt:lpstr>
      <vt:lpstr>Epidemiologie</vt:lpstr>
      <vt:lpstr>Epidemiologie II</vt:lpstr>
      <vt:lpstr>Význam horečky pro boj s infekcí obecně</vt:lpstr>
      <vt:lpstr>Horečka u infekce/sepse - ano</vt:lpstr>
      <vt:lpstr>Horečka u infekce/sepse - ne</vt:lpstr>
      <vt:lpstr>Symptomatologie COVID-19</vt:lpstr>
      <vt:lpstr>Klasifikace covid‑19 dle závažnosti průběhu</vt:lpstr>
      <vt:lpstr>Komplikace COVID-19</vt:lpstr>
      <vt:lpstr>Možný dg postup</vt:lpstr>
      <vt:lpstr>Terapie</vt:lpstr>
      <vt:lpstr>Snímek 12</vt:lpstr>
      <vt:lpstr>remdesivir</vt:lpstr>
      <vt:lpstr>Rekonvalescentní plasma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Hana</dc:creator>
  <cp:lastModifiedBy>Hana</cp:lastModifiedBy>
  <cp:revision>24</cp:revision>
  <dcterms:created xsi:type="dcterms:W3CDTF">2020-10-28T23:21:47Z</dcterms:created>
  <dcterms:modified xsi:type="dcterms:W3CDTF">2020-10-29T12:29:36Z</dcterms:modified>
</cp:coreProperties>
</file>